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4"/>
  </p:notesMasterIdLst>
  <p:handoutMasterIdLst>
    <p:handoutMasterId r:id="rId15"/>
  </p:handoutMasterIdLst>
  <p:sldIdLst>
    <p:sldId id="289" r:id="rId3"/>
    <p:sldId id="362" r:id="rId4"/>
    <p:sldId id="363" r:id="rId5"/>
    <p:sldId id="364" r:id="rId6"/>
    <p:sldId id="365" r:id="rId7"/>
    <p:sldId id="379" r:id="rId8"/>
    <p:sldId id="367" r:id="rId9"/>
    <p:sldId id="368" r:id="rId10"/>
    <p:sldId id="369" r:id="rId11"/>
    <p:sldId id="372" r:id="rId12"/>
    <p:sldId id="378" r:id="rId13"/>
  </p:sldIdLst>
  <p:sldSz cx="12192000" cy="6858000"/>
  <p:notesSz cx="7104063" cy="10234613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6032"/>
    <a:srgbClr val="EEF7F6"/>
    <a:srgbClr val="74A899"/>
    <a:srgbClr val="CCE7E3"/>
    <a:srgbClr val="518173"/>
    <a:srgbClr val="9FC3B9"/>
    <a:srgbClr val="8AC7B2"/>
    <a:srgbClr val="CBE6DD"/>
    <a:srgbClr val="202020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0" autoAdjust="0"/>
    <p:restoredTop sz="89645" autoAdjust="0"/>
  </p:normalViewPr>
  <p:slideViewPr>
    <p:cSldViewPr snapToGrid="0">
      <p:cViewPr>
        <p:scale>
          <a:sx n="84" d="100"/>
          <a:sy n="84" d="100"/>
        </p:scale>
        <p:origin x="1792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446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10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82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0450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43EBD5C-09B1-4EAB-B464-E6369E8B8A6C}" type="slidenum">
              <a:rPr lang="zh-CN" altLang="en-US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73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0450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关于全栈知识</a:t>
            </a:r>
            <a:r>
              <a:rPr lang="en-US" altLang="zh-CN"/>
              <a:t>https://www.cnblogs.com/zbdxcyg/p/7202041.html</a:t>
            </a:r>
          </a:p>
          <a:p>
            <a:r>
              <a:rPr lang="en-US" altLang="zh-CN"/>
              <a:t>https://www.jianshu.com/p/9d71cac742e6</a:t>
            </a: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79790C9-4561-4497-8571-C9539CD4FFE5}" type="slidenum">
              <a:rPr lang="zh-CN" altLang="en-US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0946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0450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394B196-96E7-4C62-AFFC-08645B9A3ABD}" type="slidenum">
              <a:rPr lang="zh-CN" altLang="en-US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4771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680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3602355"/>
            <a:ext cx="10515600" cy="16554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7025"/>
            <a:ext cx="10515600" cy="585025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CB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60351"/>
            <a:ext cx="100584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341438"/>
            <a:ext cx="5384800" cy="460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341438"/>
            <a:ext cx="5384800" cy="2227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721100"/>
            <a:ext cx="5384800" cy="2228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>
          <a:xfrm>
            <a:off x="624417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数据仓库和数据挖掘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4944533" y="6248400"/>
            <a:ext cx="28448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66298C1-5BFD-4583-81CB-08B1C0FC6B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8558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60351"/>
            <a:ext cx="100584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341438"/>
            <a:ext cx="5384800" cy="460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341438"/>
            <a:ext cx="5384800" cy="460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624417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数据仓库和数据挖掘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4944533" y="6248400"/>
            <a:ext cx="28448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7674C3B-7FFE-497A-8FE6-78E0FD2902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49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60351"/>
            <a:ext cx="100584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341438"/>
            <a:ext cx="5384800" cy="460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341438"/>
            <a:ext cx="5384800" cy="2227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721100"/>
            <a:ext cx="5384800" cy="2228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>
          <a:xfrm>
            <a:off x="624417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数据仓库和数据挖掘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4944533" y="6248400"/>
            <a:ext cx="28448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5A83973-3BD1-49CD-9868-F4A1BDB718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14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717" y="-91017"/>
            <a:ext cx="12399435" cy="7023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7" y="298451"/>
            <a:ext cx="1365249" cy="1162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7" y="5177367"/>
            <a:ext cx="2023533" cy="1424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684" y="5702300"/>
            <a:ext cx="1725083" cy="899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 rot="5400000">
            <a:off x="10453954" y="1017853"/>
            <a:ext cx="2011362" cy="5122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121E6B-01A4-41ED-94DB-1D024A9BC59E}" type="datetime1">
              <a:rPr lang="en-US"/>
              <a:pPr>
                <a:defRPr/>
              </a:pPr>
              <a:t>1/2/25</a:t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 rot="5400000">
            <a:off x="9853084" y="3676121"/>
            <a:ext cx="3200400" cy="4868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0839451" y="5734050"/>
            <a:ext cx="812800" cy="5207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CC65FF-7598-49F7-A07F-6D4D180A6A8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6118006"/>
      </p:ext>
    </p:extLst>
  </p:cSld>
  <p:clrMapOvr>
    <a:masterClrMapping/>
  </p:clrMapOvr>
  <p:transition spd="slow">
    <p:pull dir="l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59100"/>
            <a:ext cx="10515600" cy="2781300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2120"/>
            <a:ext cx="10515600" cy="1102995"/>
          </a:xfrm>
        </p:spPr>
        <p:txBody>
          <a:bodyPr lIns="144145" anchor="b" anchorCtr="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8001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470" y="1482090"/>
            <a:ext cx="5220970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368550"/>
            <a:ext cx="5222240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655" y="1482090"/>
            <a:ext cx="5097145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655" y="2368550"/>
            <a:ext cx="5097145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 +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-12700" y="-1905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0125" y="457200"/>
            <a:ext cx="4392295" cy="105537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49490" y="1694180"/>
            <a:ext cx="439356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文本 +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505" y="-7620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575" y="457200"/>
            <a:ext cx="4279900" cy="105537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9575" y="1694180"/>
            <a:ext cx="428053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88900" dist="101600" dir="5400000" algn="ctr" rotWithShape="0">
              <a:srgbClr val="000000">
                <a:alpha val="2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202020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759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77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‒"/>
        <a:defRPr sz="2000" kern="1200">
          <a:solidFill>
            <a:schemeClr val="tx1">
              <a:lumMod val="65000"/>
              <a:lumOff val="3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511935" indent="-228600" algn="l" defTabSz="914400" rtl="0" eaLnBrk="1" fontAlgn="auto" latinLnBrk="0" hangingPunct="1">
        <a:lnSpc>
          <a:spcPct val="10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943735" indent="-228600" algn="l" defTabSz="914400" rtl="0" eaLnBrk="1" fontAlgn="auto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26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5875" y="739140"/>
            <a:ext cx="12207875" cy="6118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1DFC6F-852A-4E5C-AF33-A18EBA3248B7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000" y="-277792"/>
            <a:ext cx="2161525" cy="134102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9" r:id="rId12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8237221" y="-19880"/>
            <a:ext cx="3971925" cy="6877880"/>
          </a:xfrm>
          <a:prstGeom prst="rect">
            <a:avLst/>
          </a:prstGeom>
          <a:solidFill>
            <a:srgbClr val="226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6631305" y="4268470"/>
            <a:ext cx="3524250" cy="485775"/>
          </a:xfrm>
          <a:prstGeom prst="roundRect">
            <a:avLst>
              <a:gd name="adj" fmla="val 50000"/>
            </a:avLst>
          </a:prstGeom>
          <a:solidFill>
            <a:srgbClr val="226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1734F75-A648-4384-9CE3-34B5811AE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2805" y="-257110"/>
            <a:ext cx="82296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317" y="392802"/>
            <a:ext cx="1471808" cy="147180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41689" y="3732272"/>
            <a:ext cx="47950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226032"/>
                </a:solidFill>
                <a:latin typeface="腾祥铁山楷书简" panose="01010104010101010101" pitchFamily="2" charset="-122"/>
                <a:ea typeface="腾祥铁山楷书简" panose="01010104010101010101" pitchFamily="2" charset="-122"/>
                <a:cs typeface="+mj-cs"/>
              </a:rPr>
              <a:t>王新阳</a:t>
            </a:r>
            <a:endParaRPr lang="en-US" altLang="zh-CN" sz="3200" b="1" dirty="0">
              <a:solidFill>
                <a:srgbClr val="226032"/>
              </a:solidFill>
              <a:latin typeface="腾祥铁山楷书简" panose="01010104010101010101" pitchFamily="2" charset="-122"/>
              <a:ea typeface="腾祥铁山楷书简" panose="01010104010101010101" pitchFamily="2" charset="-122"/>
              <a:cs typeface="+mj-cs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腾祥铁山楷书简" panose="01010104010101010101" pitchFamily="2" charset="-122"/>
                <a:cs typeface="Times New Roman" panose="02020603050405020304" pitchFamily="18" charset="0"/>
              </a:rPr>
              <a:t>wxyyuppie@bjfu.edu.cn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腾祥铁山楷书简" panose="0101010401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689792" y="1983258"/>
            <a:ext cx="7407275" cy="1471612"/>
          </a:xfrm>
          <a:prstGeom prst="rect">
            <a:avLst/>
          </a:prstGeo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b="1">
                <a:solidFill>
                  <a:srgbClr val="11488B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Java EE</a:t>
            </a:r>
            <a:br>
              <a:rPr lang="en-US" altLang="zh-CN" b="1">
                <a:solidFill>
                  <a:srgbClr val="11488B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z="2400" b="1">
                <a:solidFill>
                  <a:srgbClr val="11488B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——</a:t>
            </a:r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Java Platform</a:t>
            </a:r>
            <a:r>
              <a:rPr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，</a:t>
            </a:r>
            <a:r>
              <a:rPr lang="en-US" altLang="zh-CN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Enterprise Editio</a:t>
            </a:r>
            <a:r>
              <a:rPr lang="en-US" altLang="zh-CN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b="1">
                <a:solidFill>
                  <a:srgbClr val="11488B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9" name="副标题 2"/>
          <p:cNvSpPr txBox="1">
            <a:spLocks/>
          </p:cNvSpPr>
          <p:nvPr/>
        </p:nvSpPr>
        <p:spPr>
          <a:xfrm>
            <a:off x="5269487" y="3363803"/>
            <a:ext cx="7407275" cy="1752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8"/>
            <a:r>
              <a:rPr lang="zh-CN" altLang="en-US" b="1">
                <a:solidFill>
                  <a:srgbClr val="002554"/>
                </a:solidFill>
              </a:rPr>
              <a:t>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911350" y="93663"/>
            <a:ext cx="7499350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>
                <a:solidFill>
                  <a:schemeClr val="bg1"/>
                </a:solidFill>
                <a:ea typeface="宋体" panose="02010600030101010101" pitchFamily="2" charset="-122"/>
              </a:rPr>
              <a:t>Java EE</a:t>
            </a: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概述</a:t>
            </a:r>
          </a:p>
        </p:txBody>
      </p:sp>
      <p:sp>
        <p:nvSpPr>
          <p:cNvPr id="30723" name="Rectangle 3"/>
          <p:cNvSpPr>
            <a:spLocks noGrp="1"/>
          </p:cNvSpPr>
          <p:nvPr>
            <p:ph type="body" idx="4294967295"/>
          </p:nvPr>
        </p:nvSpPr>
        <p:spPr>
          <a:xfrm>
            <a:off x="1055687" y="1398588"/>
            <a:ext cx="10336213" cy="4800600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en-US" altLang="zh-CN" b="1">
                <a:solidFill>
                  <a:schemeClr val="hlink"/>
                </a:solidFill>
                <a:ea typeface="宋体" panose="02010600030101010101" pitchFamily="2" charset="-122"/>
              </a:rPr>
              <a:t>Java EE</a:t>
            </a:r>
          </a:p>
          <a:p>
            <a:pPr lvl="1" algn="just">
              <a:lnSpc>
                <a:spcPct val="100000"/>
              </a:lnSpc>
              <a:spcAft>
                <a:spcPts val="1000"/>
              </a:spcAft>
            </a:pPr>
            <a:r>
              <a:rPr lang="zh-CN" altLang="en-US" b="1">
                <a:ea typeface="宋体" panose="02010600030101010101" pitchFamily="2" charset="-122"/>
              </a:rPr>
              <a:t>是</a:t>
            </a:r>
            <a:r>
              <a:rPr lang="en-US" altLang="zh-CN" b="1">
                <a:ea typeface="宋体" panose="02010600030101010101" pitchFamily="2" charset="-122"/>
              </a:rPr>
              <a:t>J2EE</a:t>
            </a:r>
            <a:r>
              <a:rPr lang="zh-CN" altLang="en-US" b="1">
                <a:ea typeface="宋体" panose="02010600030101010101" pitchFamily="2" charset="-122"/>
              </a:rPr>
              <a:t>的高级版本。用于开发和部署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可移植、健壮、可伸缩且安全的服务器端 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Java 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应用程序。</a:t>
            </a:r>
            <a:endParaRPr lang="en-US" altLang="zh-CN" b="1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algn="just">
              <a:lnSpc>
                <a:spcPct val="90000"/>
              </a:lnSpc>
            </a:pPr>
            <a:r>
              <a:rPr lang="en-US" altLang="zh-CN" b="1">
                <a:ea typeface="宋体" panose="02010600030101010101" pitchFamily="2" charset="-122"/>
              </a:rPr>
              <a:t>Java EE </a:t>
            </a:r>
            <a:r>
              <a:rPr lang="zh-CN" altLang="en-US" b="1">
                <a:ea typeface="宋体" panose="02010600030101010101" pitchFamily="2" charset="-122"/>
              </a:rPr>
              <a:t>在 </a:t>
            </a:r>
            <a:r>
              <a:rPr lang="en-US" altLang="zh-CN" b="1">
                <a:ea typeface="宋体" panose="02010600030101010101" pitchFamily="2" charset="-122"/>
              </a:rPr>
              <a:t>Java SE </a:t>
            </a:r>
            <a:r>
              <a:rPr lang="zh-CN" altLang="en-US" b="1">
                <a:ea typeface="宋体" panose="02010600030101010101" pitchFamily="2" charset="-122"/>
              </a:rPr>
              <a:t>基础上构建，用来实现企业级的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面向服务体系结构</a:t>
            </a:r>
            <a:r>
              <a:rPr lang="zh-CN" altLang="en-US" b="1">
                <a:ea typeface="宋体" panose="02010600030101010101" pitchFamily="2" charset="-122"/>
              </a:rPr>
              <a:t>（</a:t>
            </a:r>
            <a:r>
              <a:rPr lang="en-US" altLang="zh-CN" b="1">
                <a:ea typeface="宋体" panose="02010600030101010101" pitchFamily="2" charset="-122"/>
              </a:rPr>
              <a:t>service-oriented architecture</a:t>
            </a:r>
            <a:r>
              <a:rPr lang="zh-CN" altLang="en-US" b="1">
                <a:ea typeface="宋体" panose="02010600030101010101" pitchFamily="2" charset="-122"/>
              </a:rPr>
              <a:t>，</a:t>
            </a:r>
            <a:r>
              <a:rPr lang="en-US" altLang="zh-CN" b="1">
                <a:ea typeface="宋体" panose="02010600030101010101" pitchFamily="2" charset="-122"/>
              </a:rPr>
              <a:t>SOA</a:t>
            </a:r>
            <a:r>
              <a:rPr lang="zh-CN" altLang="en-US" b="1">
                <a:ea typeface="宋体" panose="02010600030101010101" pitchFamily="2" charset="-122"/>
              </a:rPr>
              <a:t>）和 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Web 2.0 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应用程序</a:t>
            </a:r>
            <a:r>
              <a:rPr lang="zh-CN" altLang="en-US" b="1">
                <a:ea typeface="宋体" panose="02010600030101010101" pitchFamily="2" charset="-122"/>
              </a:rPr>
              <a:t>。</a:t>
            </a:r>
            <a:endParaRPr lang="en-US" altLang="zh-CN" b="1">
              <a:ea typeface="宋体" panose="02010600030101010101" pitchFamily="2" charset="-122"/>
            </a:endParaRPr>
          </a:p>
          <a:p>
            <a:pPr lvl="2" algn="just">
              <a:lnSpc>
                <a:spcPct val="90000"/>
              </a:lnSpc>
            </a:pPr>
            <a:endParaRPr lang="zh-CN" altLang="en-US" sz="1600" b="1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339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矩形 9"/>
          <p:cNvSpPr>
            <a:spLocks noChangeArrowheads="1"/>
          </p:cNvSpPr>
          <p:nvPr/>
        </p:nvSpPr>
        <p:spPr bwMode="auto">
          <a:xfrm>
            <a:off x="1905000" y="0"/>
            <a:ext cx="609600" cy="6858000"/>
          </a:xfrm>
          <a:prstGeom prst="rect">
            <a:avLst/>
          </a:prstGeom>
          <a:solidFill>
            <a:srgbClr val="FEC2AD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cap="rnd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solidFill>
                <a:srgbClr val="FFFFFF"/>
              </a:solidFill>
              <a:latin typeface="Century Schoolbook" panose="02040604050505020304" pitchFamily="18" charset="0"/>
              <a:sym typeface="Century Schoolbook" panose="02040604050505020304" pitchFamily="18" charset="0"/>
            </a:endParaRPr>
          </a:p>
        </p:txBody>
      </p:sp>
      <p:sp>
        <p:nvSpPr>
          <p:cNvPr id="39939" name="矩形 11"/>
          <p:cNvSpPr>
            <a:spLocks noChangeArrowheads="1"/>
          </p:cNvSpPr>
          <p:nvPr/>
        </p:nvSpPr>
        <p:spPr bwMode="auto">
          <a:xfrm>
            <a:off x="1800226" y="0"/>
            <a:ext cx="104775" cy="6858000"/>
          </a:xfrm>
          <a:prstGeom prst="rect">
            <a:avLst/>
          </a:prstGeom>
          <a:solidFill>
            <a:srgbClr val="FFD9CD">
              <a:alpha val="3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cap="rnd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solidFill>
                <a:srgbClr val="FFFFFF"/>
              </a:solidFill>
              <a:latin typeface="Century Schoolbook" panose="02040604050505020304" pitchFamily="18" charset="0"/>
              <a:sym typeface="Century Schoolbook" panose="02040604050505020304" pitchFamily="18" charset="0"/>
            </a:endParaRPr>
          </a:p>
        </p:txBody>
      </p:sp>
      <p:sp>
        <p:nvSpPr>
          <p:cNvPr id="39940" name="矩形 13"/>
          <p:cNvSpPr>
            <a:spLocks noChangeArrowheads="1"/>
          </p:cNvSpPr>
          <p:nvPr/>
        </p:nvSpPr>
        <p:spPr bwMode="auto">
          <a:xfrm>
            <a:off x="2514601" y="0"/>
            <a:ext cx="180975" cy="6858000"/>
          </a:xfrm>
          <a:prstGeom prst="rect">
            <a:avLst/>
          </a:prstGeom>
          <a:solidFill>
            <a:srgbClr val="FFD9CD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cap="rnd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solidFill>
                <a:srgbClr val="FFFFFF"/>
              </a:solidFill>
              <a:latin typeface="Century Schoolbook" panose="02040604050505020304" pitchFamily="18" charset="0"/>
              <a:sym typeface="Century Schoolbook" panose="02040604050505020304" pitchFamily="18" charset="0"/>
            </a:endParaRPr>
          </a:p>
        </p:txBody>
      </p:sp>
      <p:sp>
        <p:nvSpPr>
          <p:cNvPr id="39941" name="矩形 18"/>
          <p:cNvSpPr>
            <a:spLocks noChangeArrowheads="1"/>
          </p:cNvSpPr>
          <p:nvPr/>
        </p:nvSpPr>
        <p:spPr bwMode="auto">
          <a:xfrm>
            <a:off x="2665414" y="0"/>
            <a:ext cx="230187" cy="6858000"/>
          </a:xfrm>
          <a:prstGeom prst="rect">
            <a:avLst/>
          </a:prstGeom>
          <a:solidFill>
            <a:srgbClr val="FFEDE7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cap="rnd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solidFill>
                <a:srgbClr val="FFFFFF"/>
              </a:solidFill>
              <a:latin typeface="Century Schoolbook" panose="02040604050505020304" pitchFamily="18" charset="0"/>
              <a:sym typeface="Century Schoolbook" panose="02040604050505020304" pitchFamily="18" charset="0"/>
            </a:endParaRPr>
          </a:p>
        </p:txBody>
      </p:sp>
      <p:sp>
        <p:nvSpPr>
          <p:cNvPr id="39942" name="直接连接符 10"/>
          <p:cNvSpPr>
            <a:spLocks noChangeShapeType="1"/>
          </p:cNvSpPr>
          <p:nvPr/>
        </p:nvSpPr>
        <p:spPr bwMode="auto">
          <a:xfrm>
            <a:off x="1630363" y="0"/>
            <a:ext cx="0" cy="6858000"/>
          </a:xfrm>
          <a:prstGeom prst="line">
            <a:avLst/>
          </a:prstGeom>
          <a:noFill/>
          <a:ln w="57150">
            <a:solidFill>
              <a:srgbClr val="FEC2AD">
                <a:alpha val="72156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3" name="直接连接符 17"/>
          <p:cNvSpPr>
            <a:spLocks noChangeShapeType="1"/>
          </p:cNvSpPr>
          <p:nvPr/>
        </p:nvSpPr>
        <p:spPr bwMode="auto">
          <a:xfrm>
            <a:off x="2438400" y="0"/>
            <a:ext cx="0" cy="6858000"/>
          </a:xfrm>
          <a:prstGeom prst="line">
            <a:avLst/>
          </a:prstGeom>
          <a:noFill/>
          <a:ln w="57150">
            <a:solidFill>
              <a:srgbClr val="FFEDE7">
                <a:alpha val="83136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4" name="直接连接符 19"/>
          <p:cNvSpPr>
            <a:spLocks noChangeShapeType="1"/>
          </p:cNvSpPr>
          <p:nvPr/>
        </p:nvSpPr>
        <p:spPr bwMode="auto">
          <a:xfrm>
            <a:off x="2378075" y="0"/>
            <a:ext cx="0" cy="6858000"/>
          </a:xfrm>
          <a:prstGeom prst="line">
            <a:avLst/>
          </a:prstGeom>
          <a:noFill/>
          <a:ln w="57150">
            <a:solidFill>
              <a:srgbClr val="FEC2A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5" name="直接连接符 15"/>
          <p:cNvSpPr>
            <a:spLocks noChangeShapeType="1"/>
          </p:cNvSpPr>
          <p:nvPr/>
        </p:nvSpPr>
        <p:spPr bwMode="auto">
          <a:xfrm>
            <a:off x="3251200" y="0"/>
            <a:ext cx="0" cy="6858000"/>
          </a:xfrm>
          <a:prstGeom prst="line">
            <a:avLst/>
          </a:prstGeom>
          <a:noFill/>
          <a:ln w="28575">
            <a:solidFill>
              <a:srgbClr val="FEC2AD">
                <a:alpha val="8117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6" name="直接连接符 14"/>
          <p:cNvSpPr>
            <a:spLocks noChangeShapeType="1"/>
          </p:cNvSpPr>
          <p:nvPr/>
        </p:nvSpPr>
        <p:spPr bwMode="auto">
          <a:xfrm>
            <a:off x="2590800" y="0"/>
            <a:ext cx="0" cy="6858000"/>
          </a:xfrm>
          <a:prstGeom prst="line">
            <a:avLst/>
          </a:prstGeom>
          <a:noFill/>
          <a:ln w="9525">
            <a:solidFill>
              <a:srgbClr val="FEC2A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7" name="直接连接符 21"/>
          <p:cNvSpPr>
            <a:spLocks noChangeShapeType="1"/>
          </p:cNvSpPr>
          <p:nvPr/>
        </p:nvSpPr>
        <p:spPr bwMode="auto">
          <a:xfrm>
            <a:off x="10637839" y="0"/>
            <a:ext cx="1587" cy="6858000"/>
          </a:xfrm>
          <a:prstGeom prst="line">
            <a:avLst/>
          </a:prstGeom>
          <a:noFill/>
          <a:ln w="57150" cmpd="thickThin">
            <a:solidFill>
              <a:srgbClr val="FEC2A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8" name="矩形 26"/>
          <p:cNvSpPr>
            <a:spLocks noChangeArrowheads="1"/>
          </p:cNvSpPr>
          <p:nvPr/>
        </p:nvSpPr>
        <p:spPr bwMode="auto">
          <a:xfrm>
            <a:off x="2743200" y="0"/>
            <a:ext cx="76200" cy="6858000"/>
          </a:xfrm>
          <a:prstGeom prst="rect">
            <a:avLst/>
          </a:prstGeom>
          <a:solidFill>
            <a:srgbClr val="FEC2AD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cap="rnd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solidFill>
                <a:srgbClr val="FFFFFF"/>
              </a:solidFill>
              <a:latin typeface="Century Schoolbook" panose="02040604050505020304" pitchFamily="18" charset="0"/>
              <a:sym typeface="Century Schoolbook" panose="02040604050505020304" pitchFamily="18" charset="0"/>
            </a:endParaRPr>
          </a:p>
        </p:txBody>
      </p:sp>
      <p:sp>
        <p:nvSpPr>
          <p:cNvPr id="39949" name="椭圆 20"/>
          <p:cNvSpPr>
            <a:spLocks noChangeArrowheads="1"/>
          </p:cNvSpPr>
          <p:nvPr/>
        </p:nvSpPr>
        <p:spPr bwMode="auto">
          <a:xfrm>
            <a:off x="2133600" y="3429000"/>
            <a:ext cx="1295400" cy="1295400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cap="rnd">
                <a:solidFill>
                  <a:srgbClr val="FFFFFF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solidFill>
                <a:srgbClr val="FFFFFF"/>
              </a:solidFill>
              <a:latin typeface="Century Schoolbook" panose="02040604050505020304" pitchFamily="18" charset="0"/>
              <a:sym typeface="Century Schoolbook" panose="02040604050505020304" pitchFamily="18" charset="0"/>
            </a:endParaRPr>
          </a:p>
        </p:txBody>
      </p:sp>
      <p:sp>
        <p:nvSpPr>
          <p:cNvPr id="39950" name="椭圆 22"/>
          <p:cNvSpPr>
            <a:spLocks noChangeArrowheads="1"/>
          </p:cNvSpPr>
          <p:nvPr/>
        </p:nvSpPr>
        <p:spPr bwMode="auto">
          <a:xfrm>
            <a:off x="2833688" y="4867275"/>
            <a:ext cx="641350" cy="641350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cap="rnd">
                <a:solidFill>
                  <a:srgbClr val="FFFFFF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solidFill>
                <a:srgbClr val="FFFFFF"/>
              </a:solidFill>
              <a:latin typeface="Century Schoolbook" panose="02040604050505020304" pitchFamily="18" charset="0"/>
              <a:sym typeface="Century Schoolbook" panose="02040604050505020304" pitchFamily="18" charset="0"/>
            </a:endParaRPr>
          </a:p>
        </p:txBody>
      </p:sp>
      <p:sp>
        <p:nvSpPr>
          <p:cNvPr id="39951" name="椭圆 23"/>
          <p:cNvSpPr>
            <a:spLocks noChangeArrowheads="1"/>
          </p:cNvSpPr>
          <p:nvPr/>
        </p:nvSpPr>
        <p:spPr bwMode="auto">
          <a:xfrm>
            <a:off x="2614613" y="5500689"/>
            <a:ext cx="138112" cy="136525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rnd">
                <a:solidFill>
                  <a:srgbClr val="FFFFFF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solidFill>
                <a:srgbClr val="FFFFFF"/>
              </a:solidFill>
              <a:latin typeface="Century Schoolbook" panose="02040604050505020304" pitchFamily="18" charset="0"/>
              <a:sym typeface="Century Schoolbook" panose="02040604050505020304" pitchFamily="18" charset="0"/>
            </a:endParaRPr>
          </a:p>
        </p:txBody>
      </p:sp>
      <p:sp>
        <p:nvSpPr>
          <p:cNvPr id="39952" name="椭圆 25"/>
          <p:cNvSpPr>
            <a:spLocks noChangeArrowheads="1"/>
          </p:cNvSpPr>
          <p:nvPr/>
        </p:nvSpPr>
        <p:spPr bwMode="auto">
          <a:xfrm>
            <a:off x="3187700" y="5788025"/>
            <a:ext cx="274638" cy="274638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rnd">
                <a:solidFill>
                  <a:srgbClr val="FFFFFF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solidFill>
                <a:srgbClr val="FFFFFF"/>
              </a:solidFill>
              <a:latin typeface="Century Schoolbook" panose="02040604050505020304" pitchFamily="18" charset="0"/>
              <a:sym typeface="Century Schoolbook" panose="02040604050505020304" pitchFamily="18" charset="0"/>
            </a:endParaRPr>
          </a:p>
        </p:txBody>
      </p:sp>
      <p:sp>
        <p:nvSpPr>
          <p:cNvPr id="39953" name="椭圆 24"/>
          <p:cNvSpPr>
            <a:spLocks noChangeArrowheads="1"/>
          </p:cNvSpPr>
          <p:nvPr/>
        </p:nvSpPr>
        <p:spPr bwMode="auto">
          <a:xfrm>
            <a:off x="3429001" y="4495801"/>
            <a:ext cx="365125" cy="365125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cap="rnd">
                <a:solidFill>
                  <a:srgbClr val="FFFFFF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solidFill>
                <a:srgbClr val="FFFFFF"/>
              </a:solidFill>
              <a:latin typeface="Century Schoolbook" panose="02040604050505020304" pitchFamily="18" charset="0"/>
              <a:sym typeface="Century Schoolbook" panose="02040604050505020304" pitchFamily="18" charset="0"/>
            </a:endParaRPr>
          </a:p>
        </p:txBody>
      </p:sp>
      <p:pic>
        <p:nvPicPr>
          <p:cNvPr id="3995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0"/>
            <a:ext cx="82438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5" name="TextBox 2"/>
          <p:cNvSpPr>
            <a:spLocks noChangeArrowheads="1"/>
          </p:cNvSpPr>
          <p:nvPr/>
        </p:nvSpPr>
        <p:spPr bwMode="auto">
          <a:xfrm>
            <a:off x="2855914" y="3284539"/>
            <a:ext cx="13684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>
                <a:solidFill>
                  <a:srgbClr val="FF0000"/>
                </a:solidFill>
                <a:latin typeface="Century Schoolbook" panose="02040604050505020304" pitchFamily="18" charset="0"/>
                <a:sym typeface="宋体" panose="02010600030101010101" pitchFamily="2" charset="-122"/>
              </a:rPr>
              <a:t>界面层</a:t>
            </a:r>
          </a:p>
          <a:p>
            <a:pPr algn="ctr"/>
            <a:r>
              <a:rPr lang="zh-CN" altLang="en-US" sz="2000" b="1">
                <a:solidFill>
                  <a:srgbClr val="FF0000"/>
                </a:solidFill>
                <a:latin typeface="Century Schoolbook" panose="02040604050505020304" pitchFamily="18" charset="0"/>
                <a:sym typeface="宋体" panose="02010600030101010101" pitchFamily="2" charset="-122"/>
              </a:rPr>
              <a:t>（美工）</a:t>
            </a:r>
            <a:endParaRPr lang="zh-CN" altLang="en-US"/>
          </a:p>
        </p:txBody>
      </p:sp>
      <p:sp>
        <p:nvSpPr>
          <p:cNvPr id="39956" name="TextBox 5"/>
          <p:cNvSpPr>
            <a:spLocks noChangeArrowheads="1"/>
          </p:cNvSpPr>
          <p:nvPr/>
        </p:nvSpPr>
        <p:spPr bwMode="auto">
          <a:xfrm>
            <a:off x="5157789" y="3429001"/>
            <a:ext cx="1601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>
                <a:solidFill>
                  <a:srgbClr val="FF0000"/>
                </a:solidFill>
                <a:latin typeface="Century Schoolbook" panose="02040604050505020304" pitchFamily="18" charset="0"/>
                <a:sym typeface="宋体" panose="02010600030101010101" pitchFamily="2" charset="-122"/>
              </a:rPr>
              <a:t>逻辑层</a:t>
            </a:r>
          </a:p>
          <a:p>
            <a:pPr algn="ctr"/>
            <a:r>
              <a:rPr lang="zh-CN" altLang="en-US" sz="2000" b="1">
                <a:solidFill>
                  <a:srgbClr val="FF0000"/>
                </a:solidFill>
                <a:latin typeface="Century Schoolbook" panose="02040604050505020304" pitchFamily="18" charset="0"/>
                <a:sym typeface="宋体" panose="02010600030101010101" pitchFamily="2" charset="-122"/>
              </a:rPr>
              <a:t>（程序员）</a:t>
            </a:r>
            <a:endParaRPr lang="zh-CN" altLang="en-US"/>
          </a:p>
        </p:txBody>
      </p:sp>
      <p:sp>
        <p:nvSpPr>
          <p:cNvPr id="39957" name="TextBox 6"/>
          <p:cNvSpPr>
            <a:spLocks noChangeArrowheads="1"/>
          </p:cNvSpPr>
          <p:nvPr/>
        </p:nvSpPr>
        <p:spPr bwMode="auto">
          <a:xfrm>
            <a:off x="8578850" y="795339"/>
            <a:ext cx="2089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>
                <a:solidFill>
                  <a:srgbClr val="FF0000"/>
                </a:solidFill>
                <a:latin typeface="Century Schoolbook" panose="02040604050505020304" pitchFamily="18" charset="0"/>
                <a:sym typeface="宋体" panose="02010600030101010101" pitchFamily="2" charset="-122"/>
              </a:rPr>
              <a:t>数据层</a:t>
            </a:r>
          </a:p>
          <a:p>
            <a:pPr algn="ctr"/>
            <a:r>
              <a:rPr lang="zh-CN" altLang="en-US" sz="2000" b="1">
                <a:solidFill>
                  <a:srgbClr val="FF0000"/>
                </a:solidFill>
                <a:latin typeface="Century Schoolbook" panose="02040604050505020304" pitchFamily="18" charset="0"/>
                <a:sym typeface="宋体" panose="02010600030101010101" pitchFamily="2" charset="-122"/>
              </a:rPr>
              <a:t>（数据库分析员）</a:t>
            </a:r>
            <a:endParaRPr lang="zh-CN" altLang="en-US"/>
          </a:p>
        </p:txBody>
      </p:sp>
      <p:sp>
        <p:nvSpPr>
          <p:cNvPr id="13334" name="标题 11"/>
          <p:cNvSpPr>
            <a:spLocks noGrp="1" noChangeArrowheads="1"/>
          </p:cNvSpPr>
          <p:nvPr>
            <p:ph type="ctrTitle" idx="4294967295"/>
          </p:nvPr>
        </p:nvSpPr>
        <p:spPr>
          <a:xfrm>
            <a:off x="1558925" y="0"/>
            <a:ext cx="971550" cy="6858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4000" b="1" dirty="0">
                <a:ea typeface="宋体" panose="02010600030101010101" pitchFamily="2" charset="-122"/>
              </a:rPr>
              <a:t>网络拓扑图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9360218"/>
      </p:ext>
    </p:extLst>
  </p:cSld>
  <p:clrMapOvr>
    <a:masterClrMapping/>
  </p:clrMapOvr>
  <p:transition spd="slow">
    <p:pull dir="l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430339" y="79376"/>
            <a:ext cx="78581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1">
                <a:solidFill>
                  <a:schemeClr val="bg1"/>
                </a:solidFill>
                <a:latin typeface="Arial" panose="020B0604020202020204" pitchFamily="34" charset="0"/>
              </a:rPr>
              <a:t>软件开发架构</a:t>
            </a:r>
            <a:r>
              <a:rPr lang="en-US" altLang="zh-CN" sz="4000" b="1">
                <a:solidFill>
                  <a:schemeClr val="bg1"/>
                </a:solidFill>
                <a:latin typeface="Arial" panose="020B0604020202020204" pitchFamily="34" charset="0"/>
              </a:rPr>
              <a:t>——</a:t>
            </a:r>
            <a:r>
              <a:rPr lang="en-US" altLang="zh-CN" sz="40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C/S</a:t>
            </a:r>
            <a:r>
              <a:rPr lang="en-US" altLang="zh-CN" sz="4000" b="1">
                <a:solidFill>
                  <a:schemeClr val="bg1"/>
                </a:solidFill>
                <a:latin typeface="Arial" panose="020B0604020202020204" pitchFamily="34" charset="0"/>
              </a:rPr>
              <a:t> &amp;&amp; </a:t>
            </a:r>
            <a:r>
              <a:rPr lang="en-US" altLang="zh-CN" sz="40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B/S</a:t>
            </a:r>
            <a:endParaRPr lang="zh-CN" altLang="en-US" sz="4000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6" y="1589148"/>
            <a:ext cx="9278831" cy="505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文本框 3"/>
          <p:cNvSpPr txBox="1">
            <a:spLocks noChangeArrowheads="1"/>
          </p:cNvSpPr>
          <p:nvPr/>
        </p:nvSpPr>
        <p:spPr bwMode="auto">
          <a:xfrm>
            <a:off x="2409825" y="988219"/>
            <a:ext cx="84963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/>
              <a:t>  C/S</a:t>
            </a:r>
            <a:r>
              <a:rPr lang="zh-CN" altLang="en-US" sz="2000" b="1"/>
              <a:t>架构</a:t>
            </a:r>
            <a:r>
              <a:rPr lang="en-US" altLang="zh-CN" sz="2000" b="1"/>
              <a:t>---</a:t>
            </a:r>
            <a:r>
              <a:rPr lang="zh-CN" altLang="en-US" sz="2000" b="1"/>
              <a:t>客户端                                           </a:t>
            </a:r>
            <a:r>
              <a:rPr lang="en-US" altLang="zh-CN" sz="2000" b="1"/>
              <a:t>B/S</a:t>
            </a:r>
            <a:r>
              <a:rPr lang="zh-CN" altLang="en-US" sz="2000" b="1"/>
              <a:t>架构</a:t>
            </a:r>
            <a:r>
              <a:rPr lang="en-US" altLang="zh-CN" sz="2000" b="1"/>
              <a:t>---</a:t>
            </a:r>
            <a:r>
              <a:rPr lang="zh-CN" altLang="en-US" sz="2000" b="1"/>
              <a:t>浏览器端</a:t>
            </a:r>
          </a:p>
        </p:txBody>
      </p:sp>
    </p:spTree>
    <p:extLst>
      <p:ext uri="{BB962C8B-B14F-4D97-AF65-F5344CB8AC3E}">
        <p14:creationId xmlns:p14="http://schemas.microsoft.com/office/powerpoint/2010/main" val="269920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xfrm>
            <a:off x="1427163" y="1589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altLang="zh-CN" b="1" dirty="0">
                <a:solidFill>
                  <a:schemeClr val="bg1"/>
                </a:solidFill>
              </a:rPr>
              <a:t>C/S</a:t>
            </a:r>
            <a:r>
              <a:rPr lang="zh-CN" altLang="en-US" b="1" dirty="0">
                <a:solidFill>
                  <a:schemeClr val="bg1"/>
                </a:solidFill>
              </a:rPr>
              <a:t>架构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393652" y="1223962"/>
            <a:ext cx="8274348" cy="2243137"/>
          </a:xfrm>
          <a:prstGeom prst="rect">
            <a:avLst/>
          </a:pr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Calibri" panose="020F0502020204030204" pitchFamily="34" charset="0"/>
            </a:endParaRP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2523977" y="1228675"/>
            <a:ext cx="801369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Arial" panose="020B0604020202020204" pitchFamily="34" charset="0"/>
              </a:rPr>
              <a:t>C/S</a:t>
            </a:r>
            <a:r>
              <a:rPr lang="zh-CN" altLang="en-US" sz="2400">
                <a:latin typeface="Arial" panose="020B0604020202020204" pitchFamily="34" charset="0"/>
              </a:rPr>
              <a:t>（</a:t>
            </a:r>
            <a:r>
              <a:rPr lang="en-US" altLang="zh-CN" sz="2400">
                <a:latin typeface="Arial" panose="020B0604020202020204" pitchFamily="34" charset="0"/>
              </a:rPr>
              <a:t>Client/Server</a:t>
            </a:r>
            <a:r>
              <a:rPr lang="zh-CN" altLang="en-US" sz="2400">
                <a:latin typeface="Arial" panose="020B0604020202020204" pitchFamily="34" charset="0"/>
              </a:rPr>
              <a:t>）结构，即大家熟知的客户机和服务器结构。它是软件系统体系结构，通过它可以充分利用两端硬件环境的优势，将任务合理分配到</a:t>
            </a:r>
            <a:r>
              <a:rPr lang="en-US" altLang="zh-CN" sz="2400">
                <a:latin typeface="Arial" panose="020B0604020202020204" pitchFamily="34" charset="0"/>
              </a:rPr>
              <a:t>Client</a:t>
            </a:r>
            <a:r>
              <a:rPr lang="zh-CN" altLang="en-US" sz="2400">
                <a:latin typeface="Arial" panose="020B0604020202020204" pitchFamily="34" charset="0"/>
              </a:rPr>
              <a:t>端和</a:t>
            </a:r>
            <a:r>
              <a:rPr lang="en-US" altLang="zh-CN" sz="2400">
                <a:latin typeface="Arial" panose="020B0604020202020204" pitchFamily="34" charset="0"/>
              </a:rPr>
              <a:t>Server</a:t>
            </a:r>
            <a:r>
              <a:rPr lang="zh-CN" altLang="en-US" sz="2400">
                <a:latin typeface="Arial" panose="020B0604020202020204" pitchFamily="34" charset="0"/>
              </a:rPr>
              <a:t>端来实现，降低了系统的通讯开销。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217613" y="1227297"/>
            <a:ext cx="1074738" cy="1143587"/>
            <a:chOff x="-630" y="11"/>
            <a:chExt cx="677" cy="582"/>
          </a:xfr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</p:grpSpPr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 rot="5400000">
              <a:off x="-560" y="-14"/>
              <a:ext cx="582" cy="632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>
                <a:defRPr/>
              </a:pPr>
              <a:endParaRPr lang="zh-CN" altLang="zh-CN"/>
            </a:p>
          </p:txBody>
        </p:sp>
        <p:sp>
          <p:nvSpPr>
            <p:cNvPr id="14" name="Text Box 6"/>
            <p:cNvSpPr txBox="1">
              <a:spLocks noChangeArrowheads="1"/>
            </p:cNvSpPr>
            <p:nvPr/>
          </p:nvSpPr>
          <p:spPr bwMode="auto">
            <a:xfrm>
              <a:off x="-630" y="328"/>
              <a:ext cx="116" cy="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endParaRPr 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TextBox 30"/>
            <p:cNvSpPr txBox="1">
              <a:spLocks noChangeArrowheads="1"/>
            </p:cNvSpPr>
            <p:nvPr/>
          </p:nvSpPr>
          <p:spPr bwMode="auto">
            <a:xfrm>
              <a:off x="-405" y="43"/>
              <a:ext cx="322" cy="2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3200" dirty="0">
                  <a:solidFill>
                    <a:schemeClr val="bg1"/>
                  </a:solidFill>
                  <a:latin typeface="Verdana" pitchFamily="34" charset="0"/>
                </a:rPr>
                <a:t>1</a:t>
              </a:r>
              <a:endParaRPr lang="zh-CN" altLang="zh-CN" sz="3200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217" y="3678404"/>
            <a:ext cx="980997" cy="9857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50" y="3678404"/>
            <a:ext cx="891957" cy="10523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794" y="3559698"/>
            <a:ext cx="989937" cy="10451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8181" y="5083984"/>
            <a:ext cx="2495169" cy="1511986"/>
          </a:xfrm>
          <a:prstGeom prst="rect">
            <a:avLst/>
          </a:prstGeom>
        </p:spPr>
      </p:pic>
      <p:pic>
        <p:nvPicPr>
          <p:cNvPr id="1026" name="Picture 2" descr="https://gimg2.baidu.com/image_search/src=http%3A%2F%2Fpic.uzzf.com%2Fup%2F2021-7%2F16262446029656920.png&amp;refer=http%3A%2F%2Fpic.uzzf.com&amp;app=2002&amp;size=f9999,10000&amp;q=a80&amp;n=0&amp;g=0n&amp;fmt=auto?sec=1664784688&amp;t=87120484520c02fde97ac2dd29a9de0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388" y="5062619"/>
            <a:ext cx="2385666" cy="153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img2.baidu.com/image_search/src=http%3A%2F%2Fwww.cisau.com.cn%2FUploadFiles%2F2020%2F311%2F2020040221074983149.jpg&amp;refer=http%3A%2F%2Fwww.cisau.com.cn&amp;app=2002&amp;size=f9999,10000&amp;q=a80&amp;n=0&amp;g=0n&amp;fmt=auto?sec=1664784800&amp;t=f06fcab41b4e9e51e1154d736c51f84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253" y="5040278"/>
            <a:ext cx="2902749" cy="155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9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  <p:bldP spid="11" grpId="0" bldLvl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>
          <a:xfrm>
            <a:off x="1555750" y="7938"/>
            <a:ext cx="799465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</a:rPr>
              <a:t>B/S</a:t>
            </a:r>
            <a:r>
              <a:rPr lang="zh-CN" altLang="en-US" dirty="0">
                <a:solidFill>
                  <a:schemeClr val="bg1"/>
                </a:solidFill>
              </a:rPr>
              <a:t>架构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71714" y="1150939"/>
            <a:ext cx="8596311" cy="2478086"/>
          </a:xfrm>
          <a:prstGeom prst="rect">
            <a:avLst/>
          </a:pr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Calibri" panose="020F0502020204030204" pitchFamily="34" charset="0"/>
            </a:endParaRP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2309791" y="1217181"/>
            <a:ext cx="847250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Arial" panose="020B0604020202020204" pitchFamily="34" charset="0"/>
              </a:rPr>
              <a:t>    B/S</a:t>
            </a:r>
            <a:r>
              <a:rPr lang="zh-CN" altLang="en-US" sz="2400">
                <a:latin typeface="Arial" panose="020B0604020202020204" pitchFamily="34" charset="0"/>
              </a:rPr>
              <a:t>（</a:t>
            </a:r>
            <a:r>
              <a:rPr lang="en-US" altLang="zh-CN" sz="2400">
                <a:latin typeface="Arial" panose="020B0604020202020204" pitchFamily="34" charset="0"/>
              </a:rPr>
              <a:t>Browser/Server</a:t>
            </a:r>
            <a:r>
              <a:rPr lang="zh-CN" altLang="en-US" sz="2400">
                <a:latin typeface="Arial" panose="020B0604020202020204" pitchFamily="34" charset="0"/>
              </a:rPr>
              <a:t>）架构即浏览器和服务器架构。它是随着</a:t>
            </a:r>
            <a:r>
              <a:rPr lang="en-US" altLang="zh-CN" sz="2400">
                <a:latin typeface="Arial" panose="020B0604020202020204" pitchFamily="34" charset="0"/>
              </a:rPr>
              <a:t>Internet</a:t>
            </a:r>
            <a:r>
              <a:rPr lang="zh-CN" altLang="en-US" sz="2400">
                <a:latin typeface="Arial" panose="020B0604020202020204" pitchFamily="34" charset="0"/>
              </a:rPr>
              <a:t>技术的兴起，对</a:t>
            </a:r>
            <a:r>
              <a:rPr lang="en-US" altLang="zh-CN" sz="2400">
                <a:latin typeface="Arial" panose="020B0604020202020204" pitchFamily="34" charset="0"/>
              </a:rPr>
              <a:t>C/S</a:t>
            </a:r>
            <a:r>
              <a:rPr lang="zh-CN" altLang="en-US" sz="2400">
                <a:latin typeface="Arial" panose="020B0604020202020204" pitchFamily="34" charset="0"/>
              </a:rPr>
              <a:t>结构的一种变化或者改进的结构。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Arial" panose="020B0604020202020204" pitchFamily="34" charset="0"/>
              </a:rPr>
              <a:t>     在这种结构下，用户工作界面是通过浏览器来实现，极少部分事务逻辑在前端（</a:t>
            </a:r>
            <a:r>
              <a:rPr lang="en-US" altLang="zh-CN" sz="2400">
                <a:latin typeface="Arial" panose="020B0604020202020204" pitchFamily="34" charset="0"/>
              </a:rPr>
              <a:t>Browser</a:t>
            </a:r>
            <a:r>
              <a:rPr lang="zh-CN" altLang="en-US" sz="2400">
                <a:latin typeface="Arial" panose="020B0604020202020204" pitchFamily="34" charset="0"/>
              </a:rPr>
              <a:t>）实现，但是主要事务逻辑在服务器端（</a:t>
            </a:r>
            <a:r>
              <a:rPr lang="en-US" altLang="zh-CN" sz="2400">
                <a:latin typeface="Arial" panose="020B0604020202020204" pitchFamily="34" charset="0"/>
              </a:rPr>
              <a:t>Server</a:t>
            </a:r>
            <a:r>
              <a:rPr lang="zh-CN" altLang="en-US" sz="2400">
                <a:latin typeface="Arial" panose="020B0604020202020204" pitchFamily="34" charset="0"/>
              </a:rPr>
              <a:t>）实现。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111251" y="1150939"/>
            <a:ext cx="1074738" cy="1143587"/>
            <a:chOff x="-630" y="11"/>
            <a:chExt cx="677" cy="582"/>
          </a:xfr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</p:grpSpPr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 rot="5400000">
              <a:off x="-560" y="-14"/>
              <a:ext cx="582" cy="632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>
                <a:defRPr/>
              </a:pPr>
              <a:endParaRPr lang="zh-CN" altLang="zh-CN"/>
            </a:p>
          </p:txBody>
        </p:sp>
        <p:sp>
          <p:nvSpPr>
            <p:cNvPr id="14" name="Text Box 6"/>
            <p:cNvSpPr txBox="1">
              <a:spLocks noChangeArrowheads="1"/>
            </p:cNvSpPr>
            <p:nvPr/>
          </p:nvSpPr>
          <p:spPr bwMode="auto">
            <a:xfrm>
              <a:off x="-630" y="328"/>
              <a:ext cx="116" cy="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endParaRPr 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TextBox 30"/>
            <p:cNvSpPr txBox="1">
              <a:spLocks noChangeArrowheads="1"/>
            </p:cNvSpPr>
            <p:nvPr/>
          </p:nvSpPr>
          <p:spPr bwMode="auto">
            <a:xfrm>
              <a:off x="-405" y="43"/>
              <a:ext cx="322" cy="2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3200" dirty="0">
                  <a:solidFill>
                    <a:schemeClr val="bg1"/>
                  </a:solidFill>
                  <a:latin typeface="Verdana" pitchFamily="34" charset="0"/>
                </a:rPr>
                <a:t>2</a:t>
              </a:r>
              <a:endParaRPr lang="zh-CN" altLang="zh-CN" sz="3200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9" y="4038801"/>
            <a:ext cx="2901669" cy="14285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648" y="4038800"/>
            <a:ext cx="2660442" cy="14285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664" y="4038804"/>
            <a:ext cx="2643686" cy="142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7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  <p:bldP spid="11" grpId="0" bldLvl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557339" y="68264"/>
            <a:ext cx="78581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b="1">
                <a:solidFill>
                  <a:schemeClr val="bg1"/>
                </a:solidFill>
                <a:latin typeface="Arial" panose="020B0604020202020204" pitchFamily="34" charset="0"/>
              </a:rPr>
              <a:t>C/S VS. B/S</a:t>
            </a:r>
            <a:r>
              <a:rPr lang="zh-CN" altLang="en-US" sz="4000" b="1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endParaRPr lang="zh-CN" altLang="en-US" sz="4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695453"/>
              </p:ext>
            </p:extLst>
          </p:nvPr>
        </p:nvGraphicFramePr>
        <p:xfrm>
          <a:off x="992982" y="862014"/>
          <a:ext cx="10360818" cy="5811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3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4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1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69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比较项</a:t>
                      </a:r>
                    </a:p>
                  </a:txBody>
                  <a:tcPr marL="91467" marR="91467" marT="45760" marB="457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C/S</a:t>
                      </a:r>
                      <a:endParaRPr lang="zh-CN" altLang="en-US" sz="1800" dirty="0"/>
                    </a:p>
                  </a:txBody>
                  <a:tcPr marL="91467" marR="91467" marT="45760" marB="457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B/S</a:t>
                      </a:r>
                      <a:endParaRPr lang="zh-CN" altLang="en-US" sz="1800" dirty="0"/>
                    </a:p>
                  </a:txBody>
                  <a:tcPr marL="91467" marR="91467" marT="45760" marB="457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前端</a:t>
                      </a:r>
                    </a:p>
                  </a:txBody>
                  <a:tcPr marL="91467" marR="91467" marT="45760" marB="457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应用程序</a:t>
                      </a:r>
                    </a:p>
                  </a:txBody>
                  <a:tcPr marL="91467" marR="91467" marT="45760" marB="457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浏览器</a:t>
                      </a:r>
                    </a:p>
                  </a:txBody>
                  <a:tcPr marL="91467" marR="91467" marT="45760" marB="457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业务逻辑</a:t>
                      </a:r>
                    </a:p>
                  </a:txBody>
                  <a:tcPr marL="91467" marR="91467" marT="45760" marB="457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前端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后端</a:t>
                      </a:r>
                    </a:p>
                  </a:txBody>
                  <a:tcPr marL="91467" marR="91467" marT="45760" marB="457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后端</a:t>
                      </a:r>
                    </a:p>
                  </a:txBody>
                  <a:tcPr marL="91467" marR="91467" marT="45760" marB="457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客户端</a:t>
                      </a:r>
                    </a:p>
                  </a:txBody>
                  <a:tcPr marL="91467" marR="91467" marT="45760" marB="457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“胖”客户端</a:t>
                      </a:r>
                    </a:p>
                  </a:txBody>
                  <a:tcPr marL="91467" marR="91467" marT="45760" marB="457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“瘦”客户端</a:t>
                      </a:r>
                    </a:p>
                  </a:txBody>
                  <a:tcPr marL="91467" marR="91467" marT="45760" marB="457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76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优点</a:t>
                      </a:r>
                    </a:p>
                  </a:txBody>
                  <a:tcPr marL="91467" marR="91467" marT="45760" marB="457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、客户端响应速度快；</a:t>
                      </a:r>
                      <a:endPara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altLang="zh-C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、能够满足各种个性化要求；</a:t>
                      </a:r>
                      <a:endPara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altLang="zh-C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、具有较强处理能力，实现复杂业务；</a:t>
                      </a:r>
                      <a:endPara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altLang="zh-C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、数据安全有保证；</a:t>
                      </a:r>
                    </a:p>
                  </a:txBody>
                  <a:tcPr marL="91467" marR="91467" marT="45760" marB="45760" anchor="ctr"/>
                </a:tc>
                <a:tc>
                  <a:txBody>
                    <a:bodyPr/>
                    <a:lstStyle/>
                    <a:p>
                      <a:r>
                        <a:rPr kumimoji="0"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、客户端负荷小；</a:t>
                      </a:r>
                      <a:endParaRPr kumimoji="0"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kumimoji="0"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、系统维护、升级成本低；</a:t>
                      </a:r>
                      <a:endParaRPr kumimoji="0"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kumimoji="0"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、分布性强、维护方便、开发简单且共享性强。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67" marR="91467" marT="45760" marB="457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3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缺点</a:t>
                      </a:r>
                    </a:p>
                  </a:txBody>
                  <a:tcPr marL="91467" marR="91467" marT="45760" marB="4576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、只适用于局域网；</a:t>
                      </a:r>
                      <a:endPara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、需要安装专门的客户端软件；</a:t>
                      </a:r>
                      <a:endPara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、不能跨平台，兼容性差，</a:t>
                      </a:r>
                      <a:r>
                        <a:rPr kumimoji="0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需要针对不同</a:t>
                      </a:r>
                      <a:r>
                        <a:rPr kumimoji="0"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的操作系统开发</a:t>
                      </a:r>
                      <a:r>
                        <a:rPr kumimoji="0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不同版本的软件</a:t>
                      </a:r>
                      <a:r>
                        <a:rPr lang="zh-CN" alt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；</a:t>
                      </a:r>
                      <a:endPara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、开发维护成本高；</a:t>
                      </a:r>
                    </a:p>
                  </a:txBody>
                  <a:tcPr marL="91467" marR="91467" marT="45760" marB="4576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数据安全性问题；</a:t>
                      </a:r>
                      <a:endParaRPr kumimoji="0"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、对服务器要求过高；</a:t>
                      </a:r>
                      <a:endParaRPr kumimoji="0"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、数据传输速度慢；</a:t>
                      </a:r>
                      <a:endParaRPr kumimoji="0"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、软件的个性化特点明显降低，难以实现传统模式下的特殊功能要求；</a:t>
                      </a:r>
                      <a:endParaRPr kumimoji="0"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、通信开销大，难以构造复杂的应用；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67" marR="91467" marT="45760" marB="4576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199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51" y="1533955"/>
            <a:ext cx="7139749" cy="27423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95806" y="4991908"/>
            <a:ext cx="1447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0070C0"/>
                </a:solidFill>
              </a:rPr>
              <a:t>客户端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713157" y="4991908"/>
            <a:ext cx="1224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服务器端</a:t>
            </a: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557339" y="68264"/>
            <a:ext cx="78581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b="1">
                <a:solidFill>
                  <a:schemeClr val="bg1"/>
                </a:solidFill>
                <a:latin typeface="Arial" panose="020B0604020202020204" pitchFamily="34" charset="0"/>
              </a:rPr>
              <a:t>B/S</a:t>
            </a:r>
            <a:r>
              <a:rPr lang="zh-CN" altLang="en-US" sz="4000" b="1">
                <a:solidFill>
                  <a:schemeClr val="bg1"/>
                </a:solidFill>
                <a:latin typeface="Arial" panose="020B0604020202020204" pitchFamily="34" charset="0"/>
              </a:rPr>
              <a:t>基本组成 </a:t>
            </a:r>
            <a:endParaRPr lang="zh-CN" altLang="en-US" sz="4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C59516E-8F08-4939-BBAA-67AC2F83C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433" y="1545085"/>
            <a:ext cx="3059668" cy="142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左大括号 8"/>
          <p:cNvSpPr/>
          <p:nvPr/>
        </p:nvSpPr>
        <p:spPr>
          <a:xfrm>
            <a:off x="8248650" y="1480999"/>
            <a:ext cx="540783" cy="1533525"/>
          </a:xfrm>
          <a:prstGeom prst="leftBrac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02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80" y="1300964"/>
            <a:ext cx="3169062" cy="615514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47775" y="38102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altLang="zh-CN" b="1">
                <a:solidFill>
                  <a:schemeClr val="bg1"/>
                </a:solidFill>
                <a:effectLst/>
              </a:rPr>
              <a:t>Web</a:t>
            </a:r>
            <a:r>
              <a:rPr lang="zh-CN" altLang="en-US" b="1">
                <a:solidFill>
                  <a:schemeClr val="bg1"/>
                </a:solidFill>
                <a:effectLst/>
              </a:rPr>
              <a:t>工作原理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099" y="812620"/>
            <a:ext cx="2927399" cy="19727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683" y="1442344"/>
            <a:ext cx="2572035" cy="515138"/>
          </a:xfrm>
          <a:prstGeom prst="rect">
            <a:avLst/>
          </a:prstGeom>
        </p:spPr>
      </p:pic>
      <p:sp>
        <p:nvSpPr>
          <p:cNvPr id="8" name="燕尾形箭头 7"/>
          <p:cNvSpPr/>
          <p:nvPr/>
        </p:nvSpPr>
        <p:spPr>
          <a:xfrm>
            <a:off x="3890682" y="1498860"/>
            <a:ext cx="609600" cy="515138"/>
          </a:xfrm>
          <a:prstGeom prst="notch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燕尾形箭头 8"/>
          <p:cNvSpPr/>
          <p:nvPr/>
        </p:nvSpPr>
        <p:spPr>
          <a:xfrm>
            <a:off x="8016790" y="1417746"/>
            <a:ext cx="609600" cy="515138"/>
          </a:xfrm>
          <a:prstGeom prst="notch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379581" y="2764819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2260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en-US" altLang="zh-CN"/>
              <a:t>DNS</a:t>
            </a:r>
            <a:r>
              <a:rPr lang="zh-CN" altLang="en-US"/>
              <a:t>解析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9136" y="4307059"/>
            <a:ext cx="3961672" cy="118691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9973" y="3839504"/>
            <a:ext cx="3620428" cy="104788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9158" y="5231133"/>
            <a:ext cx="3462056" cy="110390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47158">
            <a:off x="3610846" y="4835493"/>
            <a:ext cx="378680" cy="34999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230921" y="6343566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2260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）请求网页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19522" y="2764819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2260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>
                <a:solidFill>
                  <a:srgbClr val="2260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>
                <a:solidFill>
                  <a:srgbClr val="2260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）输入网址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842373" y="6343566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2260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）返回结果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74B1D24-54AF-4901-AF32-373FAC6A173C}"/>
              </a:ext>
            </a:extLst>
          </p:cNvPr>
          <p:cNvSpPr txBox="1"/>
          <p:nvPr/>
        </p:nvSpPr>
        <p:spPr>
          <a:xfrm>
            <a:off x="9230921" y="2764819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2260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）获取</a:t>
            </a:r>
            <a:r>
              <a:rPr lang="en-US" altLang="zh-CN"/>
              <a:t>IP</a:t>
            </a:r>
            <a:r>
              <a:rPr lang="zh-CN" altLang="en-US"/>
              <a:t>地址</a:t>
            </a:r>
          </a:p>
        </p:txBody>
      </p:sp>
      <p:sp>
        <p:nvSpPr>
          <p:cNvPr id="20" name="燕尾形箭头 8">
            <a:extLst>
              <a:ext uri="{FF2B5EF4-FFF2-40B4-BE49-F238E27FC236}">
                <a16:creationId xmlns:a16="http://schemas.microsoft.com/office/drawing/2014/main" id="{B6DF2A9B-6A10-4515-93A0-4D7D7A407A8E}"/>
              </a:ext>
            </a:extLst>
          </p:cNvPr>
          <p:cNvSpPr/>
          <p:nvPr/>
        </p:nvSpPr>
        <p:spPr>
          <a:xfrm rot="5400000">
            <a:off x="9779880" y="3302098"/>
            <a:ext cx="609600" cy="515138"/>
          </a:xfrm>
          <a:prstGeom prst="notch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燕尾形箭头 8">
            <a:extLst>
              <a:ext uri="{FF2B5EF4-FFF2-40B4-BE49-F238E27FC236}">
                <a16:creationId xmlns:a16="http://schemas.microsoft.com/office/drawing/2014/main" id="{C76A60CC-2BC1-4532-BBCE-5350843EAFCD}"/>
              </a:ext>
            </a:extLst>
          </p:cNvPr>
          <p:cNvSpPr/>
          <p:nvPr/>
        </p:nvSpPr>
        <p:spPr>
          <a:xfrm rot="10800000">
            <a:off x="6473405" y="4717126"/>
            <a:ext cx="609600" cy="515138"/>
          </a:xfrm>
          <a:prstGeom prst="notch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04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1289" y="0"/>
            <a:ext cx="8497887" cy="1143000"/>
          </a:xfrm>
        </p:spPr>
        <p:txBody>
          <a:bodyPr/>
          <a:lstStyle/>
          <a:p>
            <a:pPr>
              <a:defRPr/>
            </a:pPr>
            <a:r>
              <a:rPr lang="zh-CN" altLang="en-US" sz="3600" b="1" dirty="0">
                <a:solidFill>
                  <a:schemeClr val="bg1"/>
                </a:solidFill>
              </a:rPr>
              <a:t>全栈工程师</a:t>
            </a:r>
            <a:r>
              <a:rPr lang="en-US" altLang="zh-CN" sz="3600" b="1" dirty="0">
                <a:solidFill>
                  <a:schemeClr val="bg1"/>
                </a:solidFill>
              </a:rPr>
              <a:t>(Full Stack developer</a:t>
            </a:r>
            <a:r>
              <a:rPr lang="en-US" altLang="zh-CN" b="1" dirty="0">
                <a:solidFill>
                  <a:schemeClr val="bg1"/>
                </a:solidFill>
              </a:rPr>
              <a:t>)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1009650" y="1143000"/>
            <a:ext cx="10515600" cy="4800600"/>
          </a:xfrm>
        </p:spPr>
        <p:txBody>
          <a:bodyPr/>
          <a:lstStyle/>
          <a:p>
            <a:r>
              <a:rPr lang="zh-CN" altLang="en-US"/>
              <a:t>即全端工程师：同时具备前端和后台能力</a:t>
            </a:r>
            <a:endParaRPr lang="en-US" altLang="zh-CN" b="1" u="sng"/>
          </a:p>
          <a:p>
            <a:r>
              <a:rPr lang="en-US" altLang="zh-CN"/>
              <a:t>Java</a:t>
            </a:r>
            <a:r>
              <a:rPr lang="zh-CN" altLang="en-US"/>
              <a:t>全栈工程师的基本知识体系：</a:t>
            </a:r>
            <a:endParaRPr lang="en-US" altLang="zh-CN"/>
          </a:p>
          <a:p>
            <a:pPr lvl="1">
              <a:lnSpc>
                <a:spcPct val="100000"/>
              </a:lnSpc>
            </a:pPr>
            <a:r>
              <a:rPr lang="zh-CN" altLang="en-US"/>
              <a:t>基础知识：</a:t>
            </a:r>
            <a:r>
              <a:rPr lang="en-US" altLang="zh-CN"/>
              <a:t>JavaSE</a:t>
            </a:r>
            <a:r>
              <a:rPr lang="zh-CN" altLang="en-US"/>
              <a:t>，</a:t>
            </a:r>
            <a:r>
              <a:rPr lang="en-US" altLang="zh-CN"/>
              <a:t>JavaEE</a:t>
            </a:r>
          </a:p>
          <a:p>
            <a:pPr lvl="1">
              <a:lnSpc>
                <a:spcPct val="100000"/>
              </a:lnSpc>
            </a:pPr>
            <a:r>
              <a:rPr lang="zh-CN" altLang="en-US"/>
              <a:t>前端知识：</a:t>
            </a:r>
            <a:r>
              <a:rPr lang="en-US" altLang="zh-CN" b="1"/>
              <a:t>HTML</a:t>
            </a:r>
            <a:r>
              <a:rPr lang="zh-CN" altLang="en-US" b="1"/>
              <a:t>，</a:t>
            </a:r>
            <a:r>
              <a:rPr lang="en-US" altLang="zh-CN" b="1"/>
              <a:t>CSS</a:t>
            </a:r>
            <a:r>
              <a:rPr lang="zh-CN" altLang="en-US" b="1"/>
              <a:t>，</a:t>
            </a:r>
            <a:r>
              <a:rPr lang="en-US" altLang="zh-CN" b="1"/>
              <a:t>JavaScript</a:t>
            </a:r>
            <a:r>
              <a:rPr lang="zh-CN" altLang="en-US" b="1"/>
              <a:t>，</a:t>
            </a:r>
            <a:r>
              <a:rPr lang="en-US" altLang="zh-CN" b="1"/>
              <a:t>JQuery</a:t>
            </a:r>
            <a:r>
              <a:rPr lang="zh-CN" altLang="en-US" b="1"/>
              <a:t>，</a:t>
            </a:r>
            <a:r>
              <a:rPr lang="en-US" altLang="zh-CN" b="1"/>
              <a:t>Ajax</a:t>
            </a:r>
            <a:r>
              <a:rPr lang="zh-CN" altLang="en-US" b="1"/>
              <a:t>，</a:t>
            </a:r>
            <a:r>
              <a:rPr lang="en-US" altLang="zh-CN" b="1"/>
              <a:t>EasyUI</a:t>
            </a:r>
            <a:r>
              <a:rPr lang="zh-CN" altLang="en-US" b="1"/>
              <a:t>，</a:t>
            </a:r>
            <a:r>
              <a:rPr lang="en-US" altLang="zh-CN" b="1"/>
              <a:t>bootstrap</a:t>
            </a:r>
            <a:r>
              <a:rPr lang="zh-CN" altLang="en-US"/>
              <a:t>等</a:t>
            </a:r>
            <a:endParaRPr lang="en-US" altLang="zh-CN"/>
          </a:p>
          <a:p>
            <a:pPr lvl="1">
              <a:lnSpc>
                <a:spcPct val="100000"/>
              </a:lnSpc>
            </a:pPr>
            <a:r>
              <a:rPr lang="zh-CN" altLang="en-US"/>
              <a:t>数据库知识：</a:t>
            </a:r>
            <a:r>
              <a:rPr lang="en-US" altLang="zh-CN" b="1"/>
              <a:t>oracle</a:t>
            </a:r>
            <a:r>
              <a:rPr lang="en-US" altLang="zh-CN"/>
              <a:t>/</a:t>
            </a:r>
            <a:r>
              <a:rPr lang="en-US" altLang="zh-CN" b="1"/>
              <a:t>mySQL</a:t>
            </a:r>
            <a:r>
              <a:rPr lang="en-US" altLang="zh-CN"/>
              <a:t>,MongoDB</a:t>
            </a:r>
          </a:p>
          <a:p>
            <a:pPr lvl="1">
              <a:lnSpc>
                <a:spcPct val="100000"/>
              </a:lnSpc>
            </a:pPr>
            <a:r>
              <a:rPr lang="zh-CN" altLang="en-US"/>
              <a:t>后端知识：流行的框架</a:t>
            </a:r>
            <a:endParaRPr lang="en-US" altLang="zh-CN"/>
          </a:p>
          <a:p>
            <a:pPr lvl="2">
              <a:lnSpc>
                <a:spcPct val="125000"/>
              </a:lnSpc>
            </a:pPr>
            <a:r>
              <a:rPr lang="en-US" altLang="zh-CN" b="1"/>
              <a:t>Mybatis,Hibernate</a:t>
            </a:r>
            <a:r>
              <a:rPr lang="zh-CN" altLang="en-US" b="1"/>
              <a:t>：</a:t>
            </a:r>
            <a:r>
              <a:rPr lang="zh-CN" altLang="en-US"/>
              <a:t>两个对象</a:t>
            </a:r>
            <a:r>
              <a:rPr lang="en-US" altLang="zh-CN"/>
              <a:t>-</a:t>
            </a:r>
            <a:r>
              <a:rPr lang="zh-CN" altLang="en-US"/>
              <a:t>关系映射持久层框架</a:t>
            </a:r>
            <a:endParaRPr lang="en-US" altLang="zh-CN"/>
          </a:p>
          <a:p>
            <a:pPr lvl="2">
              <a:lnSpc>
                <a:spcPct val="125000"/>
              </a:lnSpc>
            </a:pPr>
            <a:r>
              <a:rPr lang="en-US" altLang="zh-CN" b="1"/>
              <a:t>Spring</a:t>
            </a:r>
            <a:r>
              <a:rPr lang="zh-CN" altLang="en-US"/>
              <a:t>：轻量级控制反转和面向切面的容器框架</a:t>
            </a:r>
            <a:endParaRPr lang="en-US" altLang="zh-CN"/>
          </a:p>
          <a:p>
            <a:pPr lvl="2">
              <a:lnSpc>
                <a:spcPct val="125000"/>
              </a:lnSpc>
            </a:pPr>
            <a:r>
              <a:rPr lang="en-US" altLang="zh-CN" b="1"/>
              <a:t>Structs2</a:t>
            </a:r>
            <a:r>
              <a:rPr lang="en-US" altLang="zh-CN"/>
              <a:t>,</a:t>
            </a:r>
            <a:r>
              <a:rPr lang="en-US" altLang="zh-CN" b="1"/>
              <a:t>SpringMVC:</a:t>
            </a:r>
            <a:r>
              <a:rPr lang="zh-CN" altLang="en-US"/>
              <a:t>两个经典</a:t>
            </a:r>
            <a:r>
              <a:rPr lang="en-US" altLang="zh-CN"/>
              <a:t>MVC</a:t>
            </a:r>
            <a:r>
              <a:rPr lang="zh-CN" altLang="en-US"/>
              <a:t>框架，用于从前台接受数据，经过处理后，返回给前台展示数据</a:t>
            </a:r>
            <a:endParaRPr lang="en-US" altLang="zh-CN"/>
          </a:p>
          <a:p>
            <a:pPr lvl="2">
              <a:lnSpc>
                <a:spcPct val="125000"/>
              </a:lnSpc>
            </a:pPr>
            <a:r>
              <a:rPr lang="en-US" altLang="zh-CN" b="1"/>
              <a:t>StringBoot</a:t>
            </a:r>
            <a:r>
              <a:rPr lang="zh-CN" altLang="en-US" b="1"/>
              <a:t>：</a:t>
            </a:r>
            <a:endParaRPr lang="en-US" altLang="zh-CN" b="1"/>
          </a:p>
          <a:p>
            <a:pPr lvl="2"/>
            <a:endParaRPr lang="en-US" altLang="zh-CN"/>
          </a:p>
          <a:p>
            <a:pPr lvl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88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3500" y="47627"/>
            <a:ext cx="10515600" cy="1325563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chemeClr val="bg1"/>
                </a:solidFill>
              </a:rPr>
              <a:t>课程计划</a:t>
            </a:r>
          </a:p>
        </p:txBody>
      </p:sp>
      <p:sp>
        <p:nvSpPr>
          <p:cNvPr id="26627" name="内容占位符 2"/>
          <p:cNvSpPr>
            <a:spLocks noGrp="1"/>
          </p:cNvSpPr>
          <p:nvPr>
            <p:ph idx="1"/>
          </p:nvPr>
        </p:nvSpPr>
        <p:spPr>
          <a:xfrm>
            <a:off x="2495551" y="1484313"/>
            <a:ext cx="7934325" cy="4800600"/>
          </a:xfrm>
        </p:spPr>
        <p:txBody>
          <a:bodyPr/>
          <a:lstStyle/>
          <a:p>
            <a:pPr eaLnBrk="1" hangingPunct="1"/>
            <a:r>
              <a:rPr lang="en-US" altLang="zh-CN" b="1"/>
              <a:t>Servlet</a:t>
            </a:r>
          </a:p>
          <a:p>
            <a:pPr eaLnBrk="1" hangingPunct="1"/>
            <a:r>
              <a:rPr lang="en-US" altLang="zh-CN" b="1"/>
              <a:t>JSP</a:t>
            </a:r>
          </a:p>
          <a:p>
            <a:pPr eaLnBrk="1" hangingPunct="1"/>
            <a:r>
              <a:rPr lang="en-US" altLang="zh-CN" b="1"/>
              <a:t>JavaBeans</a:t>
            </a:r>
          </a:p>
          <a:p>
            <a:pPr eaLnBrk="1" hangingPunct="1"/>
            <a:r>
              <a:rPr lang="en-US" altLang="zh-CN" b="1"/>
              <a:t>JDBC</a:t>
            </a:r>
          </a:p>
          <a:p>
            <a:pPr eaLnBrk="1" hangingPunct="1"/>
            <a:endParaRPr lang="en-US" altLang="zh-CN" b="1"/>
          </a:p>
          <a:p>
            <a:pPr eaLnBrk="1" hangingPunct="1"/>
            <a:endParaRPr lang="en-US" altLang="zh-CN" b="1"/>
          </a:p>
          <a:p>
            <a:pPr eaLnBrk="1" hangingPunct="1"/>
            <a:r>
              <a:rPr lang="en-US" altLang="zh-CN" b="1"/>
              <a:t>Spring</a:t>
            </a:r>
          </a:p>
          <a:p>
            <a:pPr eaLnBrk="1" hangingPunct="1"/>
            <a:r>
              <a:rPr lang="en-US" altLang="zh-CN" b="1"/>
              <a:t>MyBatis</a:t>
            </a:r>
          </a:p>
          <a:p>
            <a:pPr eaLnBrk="1" hangingPunct="1"/>
            <a:r>
              <a:rPr lang="en-US" altLang="zh-CN" b="1"/>
              <a:t>Spring MVC</a:t>
            </a:r>
          </a:p>
          <a:p>
            <a:pPr eaLnBrk="1" hangingPunct="1"/>
            <a:endParaRPr lang="zh-CN" altLang="en-US" b="1"/>
          </a:p>
        </p:txBody>
      </p:sp>
      <p:pic>
        <p:nvPicPr>
          <p:cNvPr id="26628" name="Picture 5" descr="j019834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4" y="1"/>
            <a:ext cx="2484437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 Box 6"/>
          <p:cNvSpPr txBox="1">
            <a:spLocks noChangeArrowheads="1"/>
          </p:cNvSpPr>
          <p:nvPr/>
        </p:nvSpPr>
        <p:spPr bwMode="auto">
          <a:xfrm>
            <a:off x="4386916" y="635000"/>
            <a:ext cx="2376488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0"/>
              <a:t> }</a:t>
            </a:r>
            <a:endParaRPr lang="zh-CN" altLang="en-US" sz="20000"/>
          </a:p>
        </p:txBody>
      </p:sp>
      <p:sp>
        <p:nvSpPr>
          <p:cNvPr id="26630" name="Text Box 7"/>
          <p:cNvSpPr txBox="1">
            <a:spLocks noChangeArrowheads="1"/>
          </p:cNvSpPr>
          <p:nvPr/>
        </p:nvSpPr>
        <p:spPr bwMode="auto">
          <a:xfrm>
            <a:off x="4583114" y="3859214"/>
            <a:ext cx="2376487" cy="237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5000"/>
              <a:t> }</a:t>
            </a:r>
          </a:p>
        </p:txBody>
      </p:sp>
      <p:sp>
        <p:nvSpPr>
          <p:cNvPr id="26631" name="Text Box 8"/>
          <p:cNvSpPr txBox="1">
            <a:spLocks noChangeArrowheads="1"/>
          </p:cNvSpPr>
          <p:nvPr/>
        </p:nvSpPr>
        <p:spPr bwMode="auto">
          <a:xfrm>
            <a:off x="6311900" y="2205038"/>
            <a:ext cx="381635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/>
              <a:t>初级的开发框架</a:t>
            </a:r>
          </a:p>
        </p:txBody>
      </p:sp>
      <p:sp>
        <p:nvSpPr>
          <p:cNvPr id="26632" name="Text Box 9"/>
          <p:cNvSpPr txBox="1">
            <a:spLocks noChangeArrowheads="1"/>
          </p:cNvSpPr>
          <p:nvPr/>
        </p:nvSpPr>
        <p:spPr bwMode="auto">
          <a:xfrm>
            <a:off x="5789614" y="4921251"/>
            <a:ext cx="4968875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/>
              <a:t>高级、轻量级开发框架</a:t>
            </a:r>
          </a:p>
        </p:txBody>
      </p:sp>
    </p:spTree>
    <p:extLst>
      <p:ext uri="{BB962C8B-B14F-4D97-AF65-F5344CB8AC3E}">
        <p14:creationId xmlns:p14="http://schemas.microsoft.com/office/powerpoint/2010/main" val="17799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PASSING_SCORE" val="0.000000"/>
  <p:tag name="ISPRING_ULTRA_SCORM_COURSE_ID" val="85D4C0EE-F5D3-4F79-89DB-BA8688CAB693"/>
  <p:tag name="ISPRINGONLINEFOLDERID" val="0"/>
  <p:tag name="ISPRINGONLINEFOLDERPATH" val="Content List"/>
  <p:tag name="ISPRINGCLOUDFOLDERID" val="0"/>
  <p:tag name="ISPRINGCLOUDFOLDERPATH" val="Repository"/>
  <p:tag name="ISPRING_PRESENTATION_TITLE" val="演示文稿2"/>
  <p:tag name="ISPRING_FIRST_PUBLISH" val="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E:\新建文件夹\新建文件夹 (2)"/>
  <p:tag name="ISPRING_SCORM_RATE_QUIZZES" val="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snxw0po">
      <a:majorFont>
        <a:latin typeface="Arial"/>
        <a:ea typeface="方正黑体_GBK"/>
        <a:cs typeface=""/>
      </a:majorFont>
      <a:minorFont>
        <a:latin typeface="Arial"/>
        <a:ea typeface="方正黑体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snxw0po">
      <a:majorFont>
        <a:latin typeface="Arial"/>
        <a:ea typeface="方正黑体_GBK"/>
        <a:cs typeface=""/>
      </a:majorFont>
      <a:minorFont>
        <a:latin typeface="Arial"/>
        <a:ea typeface="方正黑体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3544</TotalTime>
  <Words>680</Words>
  <Application>Microsoft Macintosh PowerPoint</Application>
  <PresentationFormat>宽屏</PresentationFormat>
  <Paragraphs>95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宋体</vt:lpstr>
      <vt:lpstr>腾祥铁山楷书简</vt:lpstr>
      <vt:lpstr>微软雅黑</vt:lpstr>
      <vt:lpstr>微软雅黑 Light</vt:lpstr>
      <vt:lpstr>Arial</vt:lpstr>
      <vt:lpstr>Calibri</vt:lpstr>
      <vt:lpstr>Century Schoolbook</vt:lpstr>
      <vt:lpstr>Times New Roman</vt:lpstr>
      <vt:lpstr>Verdana</vt:lpstr>
      <vt:lpstr>Office 主题</vt:lpstr>
      <vt:lpstr>自定义设计方案</vt:lpstr>
      <vt:lpstr>PowerPoint 演示文稿</vt:lpstr>
      <vt:lpstr>PowerPoint 演示文稿</vt:lpstr>
      <vt:lpstr>C/S架构</vt:lpstr>
      <vt:lpstr>B/S架构</vt:lpstr>
      <vt:lpstr>PowerPoint 演示文稿</vt:lpstr>
      <vt:lpstr>PowerPoint 演示文稿</vt:lpstr>
      <vt:lpstr>Web工作原理</vt:lpstr>
      <vt:lpstr>全栈工程师(Full Stack developer)</vt:lpstr>
      <vt:lpstr>课程计划</vt:lpstr>
      <vt:lpstr>Java EE概述</vt:lpstr>
      <vt:lpstr>网络拓扑图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演示文稿2</dc:title>
  <dc:creator>yj</dc:creator>
  <cp:lastModifiedBy>365VIP</cp:lastModifiedBy>
  <cp:revision>290</cp:revision>
  <dcterms:created xsi:type="dcterms:W3CDTF">2017-08-03T09:01:00Z</dcterms:created>
  <dcterms:modified xsi:type="dcterms:W3CDTF">2025-01-02T09:12:53Z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